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3" r:id="rId3"/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Karl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Karla-bold.fntdata"/><Relationship Id="rId16" Type="http://schemas.openxmlformats.org/officeDocument/2006/relationships/font" Target="fonts/Karl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Karla-boldItalic.fntdata"/><Relationship Id="rId6" Type="http://schemas.openxmlformats.org/officeDocument/2006/relationships/slide" Target="slides/slide1.xml"/><Relationship Id="rId18" Type="http://schemas.openxmlformats.org/officeDocument/2006/relationships/font" Target="fonts/Karl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rgbClr val="263238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idx="2" type="sldImg"/>
          </p:nvPr>
        </p:nvSpPr>
        <p:spPr>
          <a:xfrm>
            <a:off x="381294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gif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gif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gif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Quot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3450" y="67200"/>
            <a:ext cx="9017100" cy="5009100"/>
          </a:xfrm>
          <a:prstGeom prst="rect">
            <a:avLst/>
          </a:prstGeom>
          <a:solidFill>
            <a:srgbClr val="4285F3"/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241200" y="249899"/>
            <a:ext cx="8661600" cy="4643699"/>
          </a:xfrm>
          <a:prstGeom prst="rect">
            <a:avLst/>
          </a:prstGeom>
        </p:spPr>
        <p:txBody>
          <a:bodyPr anchorCtr="0" anchor="ctr" bIns="92225" lIns="92225" rIns="92225" tIns="92225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Content 1-col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198250" y="1200150"/>
            <a:ext cx="87474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12-col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" type="body"/>
          </p:nvPr>
        </p:nvSpPr>
        <p:spPr>
          <a:xfrm>
            <a:off x="199968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x="948564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3" name="Shape 53"/>
          <p:cNvSpPr txBox="1"/>
          <p:nvPr>
            <p:ph idx="3" type="body"/>
          </p:nvPr>
        </p:nvSpPr>
        <p:spPr>
          <a:xfrm>
            <a:off x="4691557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4" name="Shape 54"/>
          <p:cNvSpPr txBox="1"/>
          <p:nvPr>
            <p:ph idx="4" type="body"/>
          </p:nvPr>
        </p:nvSpPr>
        <p:spPr>
          <a:xfrm>
            <a:off x="2445762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5" name="Shape 55"/>
          <p:cNvSpPr txBox="1"/>
          <p:nvPr>
            <p:ph idx="5" type="body"/>
          </p:nvPr>
        </p:nvSpPr>
        <p:spPr>
          <a:xfrm>
            <a:off x="1697167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6" name="Shape 56"/>
          <p:cNvSpPr txBox="1"/>
          <p:nvPr>
            <p:ph idx="6" type="body"/>
          </p:nvPr>
        </p:nvSpPr>
        <p:spPr>
          <a:xfrm>
            <a:off x="3942953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7" name="Shape 57"/>
          <p:cNvSpPr txBox="1"/>
          <p:nvPr>
            <p:ph idx="7" type="body"/>
          </p:nvPr>
        </p:nvSpPr>
        <p:spPr>
          <a:xfrm>
            <a:off x="5440152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8" name="Shape 58"/>
          <p:cNvSpPr txBox="1"/>
          <p:nvPr>
            <p:ph idx="8" type="body"/>
          </p:nvPr>
        </p:nvSpPr>
        <p:spPr>
          <a:xfrm>
            <a:off x="3194358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59" name="Shape 59"/>
          <p:cNvSpPr txBox="1"/>
          <p:nvPr>
            <p:ph idx="9" type="body"/>
          </p:nvPr>
        </p:nvSpPr>
        <p:spPr>
          <a:xfrm>
            <a:off x="6937336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60" name="Shape 60"/>
          <p:cNvSpPr txBox="1"/>
          <p:nvPr>
            <p:ph idx="13" type="body"/>
          </p:nvPr>
        </p:nvSpPr>
        <p:spPr>
          <a:xfrm>
            <a:off x="8434535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61" name="Shape 61"/>
          <p:cNvSpPr txBox="1"/>
          <p:nvPr>
            <p:ph idx="14" type="body"/>
          </p:nvPr>
        </p:nvSpPr>
        <p:spPr>
          <a:xfrm>
            <a:off x="7685939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62" name="Shape 62"/>
          <p:cNvSpPr txBox="1"/>
          <p:nvPr>
            <p:ph idx="15" type="body"/>
          </p:nvPr>
        </p:nvSpPr>
        <p:spPr>
          <a:xfrm>
            <a:off x="6188740" y="1200144"/>
            <a:ext cx="5151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63" name="Shape 63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 Alt—Whit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1697102" y="1203034"/>
            <a:ext cx="5988599" cy="6207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697102" y="1823778"/>
            <a:ext cx="5988599" cy="21065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 Alt—Blu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4285F3"/>
          </a:solidFill>
          <a:ln cap="flat" cmpd="sng" w="38100">
            <a:solidFill>
              <a:srgbClr val="4285F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type="title"/>
          </p:nvPr>
        </p:nvSpPr>
        <p:spPr>
          <a:xfrm>
            <a:off x="1697102" y="1203034"/>
            <a:ext cx="5988599" cy="6207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00FFFF"/>
              </a:buClr>
              <a:buSzPct val="100000"/>
              <a:defRPr sz="1500">
                <a:solidFill>
                  <a:srgbClr val="00FFFF"/>
                </a:solidFill>
              </a:defRPr>
            </a:lvl1pPr>
            <a:lvl2pPr lvl="1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2pPr>
            <a:lvl3pPr lvl="2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3pPr>
            <a:lvl4pPr lvl="3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4pPr>
            <a:lvl5pPr lvl="4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5pPr>
            <a:lvl6pPr lvl="5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6pPr>
            <a:lvl7pPr lvl="6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7pPr>
            <a:lvl8pPr lvl="7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8pPr>
            <a:lvl9pPr lvl="8" rtl="0">
              <a:spcBef>
                <a:spcPts val="0"/>
              </a:spcBef>
              <a:buClr>
                <a:srgbClr val="00FFFF"/>
              </a:buClr>
              <a:defRPr>
                <a:solidFill>
                  <a:srgbClr val="00FFFF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1697102" y="1823778"/>
            <a:ext cx="5988599" cy="21065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 Alt—Gre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EEEEEE"/>
          </a:solidFill>
          <a:ln cap="flat" cmpd="sng" w="38100">
            <a:solidFill>
              <a:srgbClr val="EEEEEE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1697102" y="1203034"/>
            <a:ext cx="5988599" cy="6207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buSzPct val="100000"/>
              <a:defRPr sz="1500"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buFont typeface="Roboto"/>
              <a:defRPr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1697102" y="1823778"/>
            <a:ext cx="5988599" cy="21065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 Alt—Blac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>
            <p:ph type="title"/>
          </p:nvPr>
        </p:nvSpPr>
        <p:spPr>
          <a:xfrm>
            <a:off x="1697102" y="1203034"/>
            <a:ext cx="5988599" cy="6207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1697102" y="1823778"/>
            <a:ext cx="5988599" cy="21065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2-col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199983" y="1200144"/>
            <a:ext cx="42618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6" name="Shape 86"/>
          <p:cNvSpPr txBox="1"/>
          <p:nvPr>
            <p:ph idx="2" type="body"/>
          </p:nvPr>
        </p:nvSpPr>
        <p:spPr>
          <a:xfrm>
            <a:off x="4691572" y="1200144"/>
            <a:ext cx="42618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7" name="Shape 87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3-col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buSzPct val="100000"/>
              <a:buFont typeface="Roboto"/>
              <a:defRPr sz="1400">
                <a:solidFill>
                  <a:srgbClr val="4285F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199978" y="1200144"/>
            <a:ext cx="27645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2" type="body"/>
          </p:nvPr>
        </p:nvSpPr>
        <p:spPr>
          <a:xfrm>
            <a:off x="3194328" y="1200144"/>
            <a:ext cx="27645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3" name="Shape 93"/>
          <p:cNvSpPr txBox="1"/>
          <p:nvPr>
            <p:ph idx="3" type="body"/>
          </p:nvPr>
        </p:nvSpPr>
        <p:spPr>
          <a:xfrm>
            <a:off x="6188710" y="1200144"/>
            <a:ext cx="27645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4-col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199975" y="1200144"/>
            <a:ext cx="2015999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2" type="body"/>
          </p:nvPr>
        </p:nvSpPr>
        <p:spPr>
          <a:xfrm>
            <a:off x="4691564" y="1200144"/>
            <a:ext cx="2015999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99" name="Shape 99"/>
          <p:cNvSpPr txBox="1"/>
          <p:nvPr>
            <p:ph idx="3" type="body"/>
          </p:nvPr>
        </p:nvSpPr>
        <p:spPr>
          <a:xfrm>
            <a:off x="6937342" y="1200144"/>
            <a:ext cx="2015999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0" name="Shape 100"/>
          <p:cNvSpPr txBox="1"/>
          <p:nvPr>
            <p:ph idx="4" type="body"/>
          </p:nvPr>
        </p:nvSpPr>
        <p:spPr>
          <a:xfrm>
            <a:off x="2445769" y="1200144"/>
            <a:ext cx="2015999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6-col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199973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1697153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6" name="Shape 106"/>
          <p:cNvSpPr txBox="1"/>
          <p:nvPr>
            <p:ph idx="3" type="body"/>
          </p:nvPr>
        </p:nvSpPr>
        <p:spPr>
          <a:xfrm>
            <a:off x="4691561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7" name="Shape 107"/>
          <p:cNvSpPr txBox="1"/>
          <p:nvPr>
            <p:ph idx="4" type="body"/>
          </p:nvPr>
        </p:nvSpPr>
        <p:spPr>
          <a:xfrm>
            <a:off x="3194344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8" name="Shape 108"/>
          <p:cNvSpPr txBox="1"/>
          <p:nvPr>
            <p:ph idx="5" type="body"/>
          </p:nvPr>
        </p:nvSpPr>
        <p:spPr>
          <a:xfrm>
            <a:off x="7685943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9" name="Shape 109"/>
          <p:cNvSpPr txBox="1"/>
          <p:nvPr>
            <p:ph idx="6" type="body"/>
          </p:nvPr>
        </p:nvSpPr>
        <p:spPr>
          <a:xfrm>
            <a:off x="6188726" y="1200144"/>
            <a:ext cx="12636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Cov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hape 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4700" y="4638522"/>
            <a:ext cx="657405" cy="223262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1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half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idx="1" type="body"/>
          </p:nvPr>
        </p:nvSpPr>
        <p:spPr>
          <a:xfrm>
            <a:off x="6937344" y="220157"/>
            <a:ext cx="20138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700"/>
            </a:lvl1pPr>
            <a:lvl2pPr lvl="1" rtl="0">
              <a:spcBef>
                <a:spcPts val="0"/>
              </a:spcBef>
              <a:buSzPct val="100000"/>
              <a:defRPr sz="700"/>
            </a:lvl2pPr>
            <a:lvl3pPr lvl="2" rtl="0">
              <a:spcBef>
                <a:spcPts val="0"/>
              </a:spcBef>
              <a:buSzPct val="100000"/>
              <a:defRPr sz="700"/>
            </a:lvl3pPr>
            <a:lvl4pPr lvl="3" rtl="0">
              <a:spcBef>
                <a:spcPts val="0"/>
              </a:spcBef>
              <a:buSzPct val="100000"/>
              <a:defRPr sz="700"/>
            </a:lvl4pPr>
            <a:lvl5pPr lvl="4" rtl="0">
              <a:spcBef>
                <a:spcPts val="0"/>
              </a:spcBef>
              <a:buSzPct val="100000"/>
              <a:defRPr sz="700"/>
            </a:lvl5pPr>
            <a:lvl6pPr lvl="5" rtl="0">
              <a:spcBef>
                <a:spcPts val="0"/>
              </a:spcBef>
              <a:buSzPct val="100000"/>
              <a:defRPr sz="700"/>
            </a:lvl6pPr>
            <a:lvl7pPr lvl="6" rtl="0">
              <a:spcBef>
                <a:spcPts val="0"/>
              </a:spcBef>
              <a:buSzPct val="100000"/>
              <a:defRPr sz="700"/>
            </a:lvl7pPr>
            <a:lvl8pPr lvl="7" rtl="0">
              <a:spcBef>
                <a:spcPts val="0"/>
              </a:spcBef>
              <a:buSzPct val="100000"/>
              <a:defRPr sz="700"/>
            </a:lvl8pPr>
            <a:lvl9pPr lvl="8" rtl="0">
              <a:spcBef>
                <a:spcPts val="0"/>
              </a:spcBef>
              <a:buSzPct val="100000"/>
              <a:defRPr sz="700"/>
            </a:lvl9pPr>
          </a:lstStyle>
          <a:p/>
        </p:txBody>
      </p:sp>
      <p:sp>
        <p:nvSpPr>
          <p:cNvPr id="113" name="Shape 113"/>
          <p:cNvSpPr txBox="1"/>
          <p:nvPr>
            <p:ph type="title"/>
          </p:nvPr>
        </p:nvSpPr>
        <p:spPr>
          <a:xfrm>
            <a:off x="198250" y="205975"/>
            <a:ext cx="42533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buSzPct val="100000"/>
              <a:defRPr sz="1400"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2" type="body"/>
          </p:nvPr>
        </p:nvSpPr>
        <p:spPr>
          <a:xfrm>
            <a:off x="4692275" y="220157"/>
            <a:ext cx="20138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700"/>
            </a:lvl1pPr>
            <a:lvl2pPr lvl="1" rtl="0">
              <a:spcBef>
                <a:spcPts val="0"/>
              </a:spcBef>
              <a:buSzPct val="100000"/>
              <a:defRPr sz="700"/>
            </a:lvl2pPr>
            <a:lvl3pPr lvl="2" rtl="0">
              <a:spcBef>
                <a:spcPts val="0"/>
              </a:spcBef>
              <a:buSzPct val="100000"/>
              <a:defRPr sz="700"/>
            </a:lvl3pPr>
            <a:lvl4pPr lvl="3" rtl="0">
              <a:spcBef>
                <a:spcPts val="0"/>
              </a:spcBef>
              <a:buSzPct val="100000"/>
              <a:defRPr sz="700"/>
            </a:lvl4pPr>
            <a:lvl5pPr lvl="4" rtl="0">
              <a:spcBef>
                <a:spcPts val="0"/>
              </a:spcBef>
              <a:buSzPct val="100000"/>
              <a:defRPr sz="700"/>
            </a:lvl5pPr>
            <a:lvl6pPr lvl="5" rtl="0">
              <a:spcBef>
                <a:spcPts val="0"/>
              </a:spcBef>
              <a:buSzPct val="100000"/>
              <a:defRPr sz="700"/>
            </a:lvl6pPr>
            <a:lvl7pPr lvl="6" rtl="0">
              <a:spcBef>
                <a:spcPts val="0"/>
              </a:spcBef>
              <a:buSzPct val="100000"/>
              <a:defRPr sz="700"/>
            </a:lvl7pPr>
            <a:lvl8pPr lvl="7" rtl="0">
              <a:spcBef>
                <a:spcPts val="0"/>
              </a:spcBef>
              <a:buSzPct val="100000"/>
              <a:defRPr sz="700"/>
            </a:lvl8pPr>
            <a:lvl9pPr lvl="8" rtl="0">
              <a:spcBef>
                <a:spcPts val="0"/>
              </a:spcBef>
              <a:buSzPct val="100000"/>
              <a:defRPr sz="700"/>
            </a:lvl9pPr>
          </a:lstStyle>
          <a:p/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half 1">
    <p:bg>
      <p:bgPr>
        <a:solidFill>
          <a:srgbClr val="F3F3F3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6937344" y="220157"/>
            <a:ext cx="20138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700"/>
            </a:lvl1pPr>
            <a:lvl2pPr lvl="1" rtl="0">
              <a:spcBef>
                <a:spcPts val="0"/>
              </a:spcBef>
              <a:buSzPct val="100000"/>
              <a:defRPr sz="700"/>
            </a:lvl2pPr>
            <a:lvl3pPr lvl="2" rtl="0">
              <a:spcBef>
                <a:spcPts val="0"/>
              </a:spcBef>
              <a:buSzPct val="100000"/>
              <a:defRPr sz="700"/>
            </a:lvl3pPr>
            <a:lvl4pPr lvl="3" rtl="0">
              <a:spcBef>
                <a:spcPts val="0"/>
              </a:spcBef>
              <a:buSzPct val="100000"/>
              <a:defRPr sz="700"/>
            </a:lvl4pPr>
            <a:lvl5pPr lvl="4" rtl="0">
              <a:spcBef>
                <a:spcPts val="0"/>
              </a:spcBef>
              <a:buSzPct val="100000"/>
              <a:defRPr sz="700"/>
            </a:lvl5pPr>
            <a:lvl6pPr lvl="5" rtl="0">
              <a:spcBef>
                <a:spcPts val="0"/>
              </a:spcBef>
              <a:buSzPct val="100000"/>
              <a:defRPr sz="700"/>
            </a:lvl6pPr>
            <a:lvl7pPr lvl="6" rtl="0">
              <a:spcBef>
                <a:spcPts val="0"/>
              </a:spcBef>
              <a:buSzPct val="100000"/>
              <a:defRPr sz="700"/>
            </a:lvl7pPr>
            <a:lvl8pPr lvl="7" rtl="0">
              <a:spcBef>
                <a:spcPts val="0"/>
              </a:spcBef>
              <a:buSzPct val="100000"/>
              <a:defRPr sz="700"/>
            </a:lvl8pPr>
            <a:lvl9pPr lvl="8" rtl="0">
              <a:spcBef>
                <a:spcPts val="0"/>
              </a:spcBef>
              <a:buSzPct val="100000"/>
              <a:defRPr sz="700"/>
            </a:lvl9pPr>
          </a:lstStyle>
          <a:p/>
        </p:txBody>
      </p:sp>
      <p:sp>
        <p:nvSpPr>
          <p:cNvPr id="118" name="Shape 118"/>
          <p:cNvSpPr txBox="1"/>
          <p:nvPr>
            <p:ph type="title"/>
          </p:nvPr>
        </p:nvSpPr>
        <p:spPr>
          <a:xfrm>
            <a:off x="198250" y="205975"/>
            <a:ext cx="42533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3"/>
              </a:buClr>
              <a:buSzPct val="100000"/>
              <a:defRPr sz="1400"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buClr>
                <a:srgbClr val="4285F3"/>
              </a:buClr>
              <a:defRPr>
                <a:solidFill>
                  <a:srgbClr val="4285F3"/>
                </a:solidFill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4692275" y="220157"/>
            <a:ext cx="20138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SzPct val="100000"/>
              <a:defRPr sz="700"/>
            </a:lvl1pPr>
            <a:lvl2pPr lvl="1" rtl="0">
              <a:spcBef>
                <a:spcPts val="0"/>
              </a:spcBef>
              <a:buSzPct val="100000"/>
              <a:defRPr sz="700"/>
            </a:lvl2pPr>
            <a:lvl3pPr lvl="2" rtl="0">
              <a:spcBef>
                <a:spcPts val="0"/>
              </a:spcBef>
              <a:buSzPct val="100000"/>
              <a:defRPr sz="700"/>
            </a:lvl3pPr>
            <a:lvl4pPr lvl="3" rtl="0">
              <a:spcBef>
                <a:spcPts val="0"/>
              </a:spcBef>
              <a:buSzPct val="100000"/>
              <a:defRPr sz="700"/>
            </a:lvl4pPr>
            <a:lvl5pPr lvl="4" rtl="0">
              <a:spcBef>
                <a:spcPts val="0"/>
              </a:spcBef>
              <a:buSzPct val="100000"/>
              <a:defRPr sz="700"/>
            </a:lvl5pPr>
            <a:lvl6pPr lvl="5" rtl="0">
              <a:spcBef>
                <a:spcPts val="0"/>
              </a:spcBef>
              <a:buSzPct val="100000"/>
              <a:defRPr sz="700"/>
            </a:lvl6pPr>
            <a:lvl7pPr lvl="6" rtl="0">
              <a:spcBef>
                <a:spcPts val="0"/>
              </a:spcBef>
              <a:buSzPct val="100000"/>
              <a:defRPr sz="700"/>
            </a:lvl7pPr>
            <a:lvl8pPr lvl="7" rtl="0">
              <a:spcBef>
                <a:spcPts val="0"/>
              </a:spcBef>
              <a:buSzPct val="100000"/>
              <a:defRPr sz="700"/>
            </a:lvl8pPr>
            <a:lvl9pPr lvl="8" rtl="0">
              <a:spcBef>
                <a:spcPts val="0"/>
              </a:spcBef>
              <a:buSzPct val="100000"/>
              <a:defRPr sz="700"/>
            </a:lvl9pPr>
          </a:lstStyle>
          <a:p/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_grid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198382" y="4551200"/>
            <a:ext cx="8754899" cy="376200"/>
          </a:xfrm>
          <a:prstGeom prst="rect">
            <a:avLst/>
          </a:prstGeom>
          <a:solidFill>
            <a:srgbClr val="00FFFF">
              <a:alpha val="1333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198382" y="205979"/>
            <a:ext cx="8754899" cy="376200"/>
          </a:xfrm>
          <a:prstGeom prst="rect">
            <a:avLst/>
          </a:prstGeom>
          <a:solidFill>
            <a:srgbClr val="00FFFF">
              <a:alpha val="4500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198382" y="3930454"/>
            <a:ext cx="8754899" cy="376200"/>
          </a:xfrm>
          <a:prstGeom prst="rect">
            <a:avLst/>
          </a:prstGeom>
          <a:solidFill>
            <a:srgbClr val="00FFFF">
              <a:alpha val="4500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198382" y="3309708"/>
            <a:ext cx="8754899" cy="376200"/>
          </a:xfrm>
          <a:prstGeom prst="rect">
            <a:avLst/>
          </a:prstGeom>
          <a:solidFill>
            <a:srgbClr val="00FFFF">
              <a:alpha val="1333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198382" y="2688963"/>
            <a:ext cx="8754899" cy="376200"/>
          </a:xfrm>
          <a:prstGeom prst="rect">
            <a:avLst/>
          </a:prstGeom>
          <a:solidFill>
            <a:srgbClr val="00FFFF">
              <a:alpha val="4500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198382" y="2068217"/>
            <a:ext cx="8754899" cy="376200"/>
          </a:xfrm>
          <a:prstGeom prst="rect">
            <a:avLst/>
          </a:prstGeom>
          <a:solidFill>
            <a:srgbClr val="00FFFF">
              <a:alpha val="1333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98382" y="1447471"/>
            <a:ext cx="8754899" cy="376200"/>
          </a:xfrm>
          <a:prstGeom prst="rect">
            <a:avLst/>
          </a:prstGeom>
          <a:solidFill>
            <a:srgbClr val="00FFFF">
              <a:alpha val="4500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98382" y="826725"/>
            <a:ext cx="8754899" cy="376200"/>
          </a:xfrm>
          <a:prstGeom prst="rect">
            <a:avLst/>
          </a:prstGeom>
          <a:solidFill>
            <a:srgbClr val="00FFFF">
              <a:alpha val="1333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199969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8434542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948567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1697165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2445762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3194360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3942957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4691555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5440153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6188750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6937347" y="205926"/>
            <a:ext cx="515100" cy="4719900"/>
          </a:xfrm>
          <a:prstGeom prst="rect">
            <a:avLst/>
          </a:prstGeom>
          <a:solidFill>
            <a:srgbClr val="FF00FF">
              <a:alpha val="1346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7685945" y="205926"/>
            <a:ext cx="515100" cy="4719900"/>
          </a:xfrm>
          <a:prstGeom prst="rect">
            <a:avLst/>
          </a:prstGeom>
          <a:solidFill>
            <a:srgbClr val="FF00FF">
              <a:alpha val="43140"/>
            </a:srgbClr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eat_Map_Test.gif" id="150" name="Shape 150"/>
          <p:cNvPicPr preferRelativeResize="0"/>
          <p:nvPr/>
        </p:nvPicPr>
        <p:blipFill rotWithShape="1">
          <a:blip r:embed="rId2">
            <a:alphaModFix/>
          </a:blip>
          <a:srcRect b="0" l="6537" r="6528" t="0"/>
          <a:stretch/>
        </p:blipFill>
        <p:spPr>
          <a:xfrm>
            <a:off x="-3338" y="-276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519705" y="4866225"/>
            <a:ext cx="3602399" cy="27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Verily | Confidential &amp; Proprietary</a:t>
            </a:r>
          </a:p>
        </p:txBody>
      </p:sp>
      <p:pic>
        <p:nvPicPr>
          <p:cNvPr descr="V-04.png" id="152" name="Shape 152"/>
          <p:cNvPicPr preferRelativeResize="0"/>
          <p:nvPr/>
        </p:nvPicPr>
        <p:blipFill rotWithShape="1">
          <a:blip r:embed="rId3">
            <a:alphaModFix/>
          </a:blip>
          <a:srcRect b="27188" l="0" r="0" t="30442"/>
          <a:stretch/>
        </p:blipFill>
        <p:spPr>
          <a:xfrm>
            <a:off x="497140" y="4472624"/>
            <a:ext cx="928949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 rotWithShape="1">
          <a:blip r:embed="rId4">
            <a:alphaModFix/>
          </a:blip>
          <a:srcRect b="18604" l="30095" r="30091" t="18604"/>
          <a:stretch/>
        </p:blipFill>
        <p:spPr>
          <a:xfrm>
            <a:off x="3440350" y="1323350"/>
            <a:ext cx="2256599" cy="249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>
            <p:ph type="ctrTitle"/>
          </p:nvPr>
        </p:nvSpPr>
        <p:spPr>
          <a:xfrm>
            <a:off x="475925" y="267550"/>
            <a:ext cx="2805899" cy="6200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Font typeface="Karla"/>
              <a:defRPr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 rotWithShape="1">
          <a:blip r:embed="rId2">
            <a:alphaModFix/>
          </a:blip>
          <a:srcRect b="0" l="0" r="0" t="14008"/>
          <a:stretch/>
        </p:blipFill>
        <p:spPr>
          <a:xfrm>
            <a:off x="0" y="0"/>
            <a:ext cx="9144002" cy="514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519705" y="4866225"/>
            <a:ext cx="3602399" cy="27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Verily | Confidential &amp; Proprietary</a:t>
            </a:r>
          </a:p>
        </p:txBody>
      </p:sp>
      <p:pic>
        <p:nvPicPr>
          <p:cNvPr descr="V-04.png" id="158" name="Shape 158"/>
          <p:cNvPicPr preferRelativeResize="0"/>
          <p:nvPr/>
        </p:nvPicPr>
        <p:blipFill rotWithShape="1">
          <a:blip r:embed="rId3">
            <a:alphaModFix/>
          </a:blip>
          <a:srcRect b="27188" l="0" r="0" t="30442"/>
          <a:stretch/>
        </p:blipFill>
        <p:spPr>
          <a:xfrm>
            <a:off x="497140" y="4472624"/>
            <a:ext cx="928949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 rotWithShape="1">
          <a:blip r:embed="rId4">
            <a:alphaModFix/>
          </a:blip>
          <a:srcRect b="18604" l="30095" r="30091" t="18604"/>
          <a:stretch/>
        </p:blipFill>
        <p:spPr>
          <a:xfrm>
            <a:off x="3440350" y="1323350"/>
            <a:ext cx="2256599" cy="249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>
            <p:ph type="ctrTitle"/>
          </p:nvPr>
        </p:nvSpPr>
        <p:spPr>
          <a:xfrm>
            <a:off x="475925" y="267550"/>
            <a:ext cx="2805899" cy="6200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Font typeface="Karla"/>
              <a:defRPr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er_1.png" id="162" name="Shape 162"/>
          <p:cNvPicPr preferRelativeResize="0"/>
          <p:nvPr/>
        </p:nvPicPr>
        <p:blipFill rotWithShape="1">
          <a:blip r:embed="rId2">
            <a:alphaModFix/>
          </a:blip>
          <a:srcRect b="12940" l="0" r="0" t="12947"/>
          <a:stretch/>
        </p:blipFill>
        <p:spPr>
          <a:xfrm>
            <a:off x="0" y="0"/>
            <a:ext cx="9144002" cy="514074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-04.png" id="163" name="Shape 163"/>
          <p:cNvPicPr preferRelativeResize="0"/>
          <p:nvPr/>
        </p:nvPicPr>
        <p:blipFill rotWithShape="1">
          <a:blip r:embed="rId3">
            <a:alphaModFix/>
          </a:blip>
          <a:srcRect b="27188" l="0" r="0" t="30442"/>
          <a:stretch/>
        </p:blipFill>
        <p:spPr>
          <a:xfrm>
            <a:off x="497140" y="4472624"/>
            <a:ext cx="928949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 rotWithShape="1">
          <a:blip r:embed="rId4">
            <a:alphaModFix/>
          </a:blip>
          <a:srcRect b="18604" l="30095" r="30091" t="18604"/>
          <a:stretch/>
        </p:blipFill>
        <p:spPr>
          <a:xfrm>
            <a:off x="3440350" y="1323350"/>
            <a:ext cx="2256599" cy="249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>
            <p:ph type="ctrTitle"/>
          </p:nvPr>
        </p:nvSpPr>
        <p:spPr>
          <a:xfrm>
            <a:off x="475925" y="267550"/>
            <a:ext cx="2805899" cy="6200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Font typeface="Karla"/>
              <a:defRPr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Confidential A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/>
        </p:nvSpPr>
        <p:spPr>
          <a:xfrm>
            <a:off x="9617" y="0"/>
            <a:ext cx="9144000" cy="5143499"/>
          </a:xfrm>
          <a:prstGeom prst="rect">
            <a:avLst/>
          </a:prstGeom>
          <a:solidFill>
            <a:srgbClr val="2979FF"/>
          </a:solidFill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800">
              <a:solidFill>
                <a:srgbClr val="2979FF"/>
              </a:solidFill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519705" y="460482"/>
            <a:ext cx="8004600" cy="3494999"/>
          </a:xfrm>
          <a:prstGeom prst="rect">
            <a:avLst/>
          </a:prstGeom>
          <a:noFill/>
          <a:ln>
            <a:noFill/>
          </a:ln>
        </p:spPr>
        <p:txBody>
          <a:bodyPr anchorCtr="0" anchor="t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Confidential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Do not share outside </a:t>
            </a:r>
            <a:br>
              <a:rPr lang="en" sz="30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30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of Verily</a:t>
            </a:r>
          </a:p>
        </p:txBody>
      </p:sp>
      <p:sp>
        <p:nvSpPr>
          <p:cNvPr id="169" name="Shape 169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C1743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72" name="Shape 172"/>
          <p:cNvSpPr txBox="1"/>
          <p:nvPr>
            <p:ph type="title"/>
          </p:nvPr>
        </p:nvSpPr>
        <p:spPr>
          <a:xfrm>
            <a:off x="459991" y="4242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2979FF"/>
              </a:buClr>
              <a:buSzPct val="100000"/>
              <a:buFont typeface="Karla"/>
              <a:defRPr sz="3000">
                <a:solidFill>
                  <a:srgbClr val="2979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173" name="Shape 173"/>
          <p:cNvPicPr preferRelativeResize="0"/>
          <p:nvPr/>
        </p:nvPicPr>
        <p:blipFill rotWithShape="1">
          <a:blip r:embed="rId2">
            <a:alphaModFix/>
          </a:blip>
          <a:srcRect b="1395" l="1104" r="1182" t="96347"/>
          <a:stretch/>
        </p:blipFill>
        <p:spPr>
          <a:xfrm>
            <a:off x="-3338" y="0"/>
            <a:ext cx="9144000" cy="119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ontent 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C1743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76" name="Shape 176"/>
          <p:cNvSpPr txBox="1"/>
          <p:nvPr>
            <p:ph type="title"/>
          </p:nvPr>
        </p:nvSpPr>
        <p:spPr>
          <a:xfrm>
            <a:off x="459991" y="4242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2979FF"/>
              </a:buClr>
              <a:buSzPct val="100000"/>
              <a:buFont typeface="Karla"/>
              <a:defRPr sz="3000">
                <a:solidFill>
                  <a:srgbClr val="2979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descr="Ver_1.png" id="177" name="Shape 177"/>
          <p:cNvPicPr preferRelativeResize="0"/>
          <p:nvPr/>
        </p:nvPicPr>
        <p:blipFill rotWithShape="1">
          <a:blip r:embed="rId2">
            <a:alphaModFix/>
          </a:blip>
          <a:srcRect b="105783" l="12068" r="12363" t="-7088"/>
          <a:stretch/>
        </p:blipFill>
        <p:spPr>
          <a:xfrm>
            <a:off x="-3338" y="0"/>
            <a:ext cx="9144002" cy="11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arge Statemen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183917" y="91320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b="1" sz="54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defRPr sz="27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Blue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er_1.png" id="179" name="Shape 179"/>
          <p:cNvPicPr preferRelativeResize="0"/>
          <p:nvPr/>
        </p:nvPicPr>
        <p:blipFill rotWithShape="1">
          <a:blip r:embed="rId2">
            <a:alphaModFix/>
          </a:blip>
          <a:srcRect b="12940" l="0" r="0" t="12947"/>
          <a:stretch/>
        </p:blipFill>
        <p:spPr>
          <a:xfrm>
            <a:off x="0" y="0"/>
            <a:ext cx="9144002" cy="5140748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81" name="Shape 181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Blue 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9617" y="0"/>
            <a:ext cx="9144000" cy="5143500"/>
          </a:xfrm>
          <a:prstGeom prst="rect">
            <a:avLst/>
          </a:prstGeom>
          <a:solidFill>
            <a:srgbClr val="2979FF"/>
          </a:solidFill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800">
              <a:solidFill>
                <a:srgbClr val="2979FF"/>
              </a:solidFill>
            </a:endParaRPr>
          </a:p>
        </p:txBody>
      </p:sp>
      <p:sp>
        <p:nvSpPr>
          <p:cNvPr id="184" name="Shape 184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85" name="Shape 185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Pink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9617" y="0"/>
            <a:ext cx="9144000" cy="5143499"/>
          </a:xfrm>
          <a:prstGeom prst="rect">
            <a:avLst/>
          </a:prstGeom>
          <a:solidFill>
            <a:srgbClr val="C51062"/>
          </a:solidFill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800">
              <a:solidFill>
                <a:srgbClr val="C51062"/>
              </a:solidFill>
            </a:endParaRPr>
          </a:p>
        </p:txBody>
      </p:sp>
      <p:sp>
        <p:nvSpPr>
          <p:cNvPr id="188" name="Shape 188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89" name="Shape 189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Red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9617" y="0"/>
            <a:ext cx="9144000" cy="5143499"/>
          </a:xfrm>
          <a:prstGeom prst="rect">
            <a:avLst/>
          </a:prstGeom>
          <a:solidFill>
            <a:srgbClr val="FC1743"/>
          </a:solidFill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800">
              <a:solidFill>
                <a:srgbClr val="C51062"/>
              </a:solidFill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519705" y="4866225"/>
            <a:ext cx="3602399" cy="27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Verily | Confidential &amp; Proprietary</a:t>
            </a:r>
          </a:p>
        </p:txBody>
      </p:sp>
      <p:cxnSp>
        <p:nvCxnSpPr>
          <p:cNvPr id="193" name="Shape 193"/>
          <p:cNvCxnSpPr/>
          <p:nvPr/>
        </p:nvCxnSpPr>
        <p:spPr>
          <a:xfrm>
            <a:off x="582102" y="4873154"/>
            <a:ext cx="685799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94" name="Shape 194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195" name="Shape 195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Gradien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 rotWithShape="1">
          <a:blip r:embed="rId2">
            <a:alphaModFix/>
          </a:blip>
          <a:srcRect b="0" l="6521" r="6521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/>
        </p:nvSpPr>
        <p:spPr>
          <a:xfrm>
            <a:off x="519705" y="4866225"/>
            <a:ext cx="3602399" cy="27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Verily | Confidential &amp; Proprietary</a:t>
            </a:r>
          </a:p>
        </p:txBody>
      </p:sp>
      <p:cxnSp>
        <p:nvCxnSpPr>
          <p:cNvPr id="199" name="Shape 199"/>
          <p:cNvCxnSpPr/>
          <p:nvPr/>
        </p:nvCxnSpPr>
        <p:spPr>
          <a:xfrm>
            <a:off x="582102" y="4873154"/>
            <a:ext cx="685799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0" name="Shape 200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</a:p>
        </p:txBody>
      </p:sp>
      <p:sp>
        <p:nvSpPr>
          <p:cNvPr id="201" name="Shape 201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hank You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300"/>
              <a:t>‹#›</a:t>
            </a:fld>
          </a:p>
        </p:txBody>
      </p:sp>
      <p:pic>
        <p:nvPicPr>
          <p:cNvPr descr="Heat_Map_Test.gif" id="204" name="Shape 204"/>
          <p:cNvPicPr preferRelativeResize="0"/>
          <p:nvPr/>
        </p:nvPicPr>
        <p:blipFill rotWithShape="1">
          <a:blip r:embed="rId2">
            <a:alphaModFix/>
          </a:blip>
          <a:srcRect b="0" l="6537" r="6528" t="0"/>
          <a:stretch/>
        </p:blipFill>
        <p:spPr>
          <a:xfrm>
            <a:off x="-3338" y="-276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 txBox="1"/>
          <p:nvPr/>
        </p:nvSpPr>
        <p:spPr>
          <a:xfrm>
            <a:off x="519705" y="4866225"/>
            <a:ext cx="3602399" cy="277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1425" lIns="51425" rIns="51425" tIns="5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Verily | Confidential &amp; Proprietary</a:t>
            </a:r>
          </a:p>
        </p:txBody>
      </p:sp>
      <p:sp>
        <p:nvSpPr>
          <p:cNvPr id="206" name="Shape 206"/>
          <p:cNvSpPr txBox="1"/>
          <p:nvPr>
            <p:ph type="title"/>
          </p:nvPr>
        </p:nvSpPr>
        <p:spPr>
          <a:xfrm>
            <a:off x="475925" y="443326"/>
            <a:ext cx="6549599" cy="27246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Karla"/>
              <a:defRPr sz="480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  <p:pic>
        <p:nvPicPr>
          <p:cNvPr descr="V-04.png" id="207" name="Shape 207"/>
          <p:cNvPicPr preferRelativeResize="0"/>
          <p:nvPr/>
        </p:nvPicPr>
        <p:blipFill rotWithShape="1">
          <a:blip r:embed="rId3">
            <a:alphaModFix/>
          </a:blip>
          <a:srcRect b="27188" l="0" r="0" t="30442"/>
          <a:stretch/>
        </p:blipFill>
        <p:spPr>
          <a:xfrm>
            <a:off x="497140" y="4472624"/>
            <a:ext cx="928949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Blu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4285F3"/>
          </a:solidFill>
          <a:ln cap="flat" cmpd="sng" w="38100">
            <a:solidFill>
              <a:srgbClr val="4285F4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63450" y="67200"/>
            <a:ext cx="9017100" cy="5009100"/>
          </a:xfrm>
          <a:prstGeom prst="rect">
            <a:avLst/>
          </a:prstGeom>
          <a:solidFill>
            <a:srgbClr val="4285F3"/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198250" y="1200150"/>
            <a:ext cx="87474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198250" y="205977"/>
            <a:ext cx="6251400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Char char="—"/>
              <a:defRPr sz="2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Char char="○"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Char char="■"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Char char="●"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Char char="○"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Char char="■"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Char char="●"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Char char="○"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Red">
    <p:bg>
      <p:bgPr>
        <a:solidFill>
          <a:srgbClr val="EA4335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198250" y="205975"/>
            <a:ext cx="46499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198250" y="1200150"/>
            <a:ext cx="87474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Yellow">
    <p:bg>
      <p:bgPr>
        <a:solidFill>
          <a:srgbClr val="FBBC05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198250" y="205975"/>
            <a:ext cx="46499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198250" y="1200150"/>
            <a:ext cx="87474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Divider–Green">
    <p:bg>
      <p:bgPr>
        <a:solidFill>
          <a:srgbClr val="34A85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198250" y="205975"/>
            <a:ext cx="46499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defRPr sz="1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198250" y="1200150"/>
            <a:ext cx="8747400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c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198250" y="205975"/>
            <a:ext cx="46499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defRPr sz="15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198250" y="1200150"/>
            <a:ext cx="4649999" cy="3725699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Shape 41"/>
          <p:cNvSpPr/>
          <p:nvPr/>
        </p:nvSpPr>
        <p:spPr>
          <a:xfrm>
            <a:off x="-64550" y="-64550"/>
            <a:ext cx="9273000" cy="52727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ck Light">
    <p:bg>
      <p:bgPr>
        <a:solidFill>
          <a:srgbClr val="EEEEEE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198250" y="205975"/>
            <a:ext cx="4649999" cy="857400"/>
          </a:xfrm>
          <a:prstGeom prst="rect">
            <a:avLst/>
          </a:prstGeom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34343"/>
              </a:buClr>
              <a:defRPr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225" lIns="92225" rIns="92225" tIns="92225"/>
          <a:lstStyle>
            <a:lvl1pPr lv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buNone/>
              <a:defRPr sz="14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2pPr>
            <a:lvl3pPr lvl="2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3pPr>
            <a:lvl4pPr lvl="3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4pPr>
            <a:lvl5pPr lvl="4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5pPr>
            <a:lvl6pPr lvl="5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6pPr>
            <a:lvl7pPr lvl="6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7pPr>
            <a:lvl8pPr lvl="7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8pPr>
            <a:lvl9pPr lvl="8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9825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56783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19825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rgbClr val="4285F4"/>
              </a:buClr>
              <a:buSzPct val="100000"/>
              <a:buFont typeface="Roboto"/>
              <a:buNone/>
              <a:defRPr sz="1400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2pPr>
            <a:lvl3pPr lvl="2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3pPr>
            <a:lvl4pPr lvl="3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4pPr>
            <a:lvl5pPr lvl="4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5pPr>
            <a:lvl6pPr lvl="5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6pPr>
            <a:lvl7pPr lvl="6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7pPr>
            <a:lvl8pPr lvl="7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8pPr>
            <a:lvl9pPr lvl="8" rtl="0">
              <a:spcBef>
                <a:spcPts val="0"/>
              </a:spcBef>
              <a:buClr>
                <a:srgbClr val="4285F4"/>
              </a:buClr>
              <a:buSzPct val="100000"/>
              <a:buNone/>
              <a:defRPr b="1" sz="3600">
                <a:solidFill>
                  <a:srgbClr val="4285F4"/>
                </a:solidFill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9825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anchorCtr="0" anchor="t" bIns="92225" lIns="92225" rIns="92225" tIns="922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›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Char char="_"/>
              <a:defRPr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556784" y="4749850"/>
            <a:ext cx="548699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83425" lIns="83425" rIns="83425" tIns="83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archive.ics.uci.edu/ml/datasets/Breast+Cancer+Wisconsin+%28Diagnostic%2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325675" y="443325"/>
            <a:ext cx="8557500" cy="27246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Breast Cancer Diagnosis</a:t>
            </a:r>
          </a:p>
          <a:p>
            <a:pPr lvl="0">
              <a:spcBef>
                <a:spcPts val="0"/>
              </a:spcBef>
              <a:buNone/>
            </a:pPr>
            <a:r>
              <a:rPr lang="en" sz="2000"/>
              <a:t>Using Data Science to predict tumor malignancy based on nucleus attributes identified via digitized images of breast tissue extracted via fine needle aspiration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200"/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Carolyn Nohejl</a:t>
            </a:r>
          </a:p>
        </p:txBody>
      </p:sp>
      <p:sp>
        <p:nvSpPr>
          <p:cNvPr id="213" name="Shape 213"/>
          <p:cNvSpPr txBox="1"/>
          <p:nvPr>
            <p:ph idx="12" type="sldNum"/>
          </p:nvPr>
        </p:nvSpPr>
        <p:spPr>
          <a:xfrm>
            <a:off x="8070750" y="4866250"/>
            <a:ext cx="548699" cy="277199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idx="12" type="sldNum"/>
          </p:nvPr>
        </p:nvSpPr>
        <p:spPr>
          <a:xfrm>
            <a:off x="8070750" y="4866250"/>
            <a:ext cx="548700" cy="2772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19" name="Shape 219"/>
          <p:cNvSpPr txBox="1"/>
          <p:nvPr>
            <p:ph type="title"/>
          </p:nvPr>
        </p:nvSpPr>
        <p:spPr>
          <a:xfrm>
            <a:off x="459991" y="4242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Problem and Hypothesis</a:t>
            </a:r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7975" y="2960116"/>
            <a:ext cx="3284750" cy="176897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 txBox="1"/>
          <p:nvPr/>
        </p:nvSpPr>
        <p:spPr>
          <a:xfrm>
            <a:off x="476500" y="1235350"/>
            <a:ext cx="7990500" cy="15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Background: </a:t>
            </a:r>
            <a:r>
              <a:rPr lang="en" sz="1200">
                <a:solidFill>
                  <a:schemeClr val="dk1"/>
                </a:solidFill>
              </a:rPr>
              <a:t>Breast cancer is a threatening illness, and early diagnosis leads to greater chances of survival.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Problem statement: </a:t>
            </a:r>
            <a:r>
              <a:rPr lang="en" sz="1200">
                <a:solidFill>
                  <a:schemeClr val="dk1"/>
                </a:solidFill>
              </a:rPr>
              <a:t>Predict the malignancy of a tumor based on cell nucleus attributes identified via digitized images of breast tissue extracted via fine needle aspiration via the </a:t>
            </a:r>
            <a:r>
              <a:rPr lang="en" sz="1200" u="sng">
                <a:solidFill>
                  <a:srgbClr val="1155CC"/>
                </a:solidFill>
                <a:hlinkClick r:id="rId4"/>
              </a:rPr>
              <a:t>Diagnostic Wisconsin Breast Cancer Database</a:t>
            </a:r>
            <a:r>
              <a:rPr lang="en" sz="1200">
                <a:solidFill>
                  <a:srgbClr val="595959"/>
                </a:solidFill>
              </a:rPr>
              <a:t>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rgbClr val="24292E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Machin</a:t>
            </a:r>
            <a:r>
              <a:rPr b="1" lang="en" sz="1200"/>
              <a:t>e learning problem:</a:t>
            </a:r>
            <a:r>
              <a:rPr lang="en" sz="1200"/>
              <a:t> It is known that the size and shape of a cancer cell is abnormal. Machine learning appropriate given the number of attributes.  This is a classification problem where I will be predicting a binary variable - malignant or benign, based on a series of continuous variables.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476500" y="2960125"/>
            <a:ext cx="5682600" cy="3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200"/>
              <a:t>Potential impact/success looks like:</a:t>
            </a:r>
            <a:r>
              <a:rPr lang="en" sz="1200"/>
              <a:t> The algorithm could be leveraged to diagnose whether a tumor is malignant or benign in a minimally invasive fashion.  This will facilitate early screening which has been shown to increase the rate of survival. Ability to identify with confidence if a tumor is malignant or benign better than other minimally invasive methods.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lvl="0" rtl="0">
              <a:spcBef>
                <a:spcPts val="0"/>
              </a:spcBef>
              <a:buNone/>
            </a:pPr>
            <a:r>
              <a:rPr b="1" lang="en" sz="1200"/>
              <a:t>Hypothesis:  </a:t>
            </a:r>
            <a:r>
              <a:rPr lang="en" sz="1200"/>
              <a:t>I expect perimeter to have the most impact in predicting if the tumor is malignant or benign (this is in part given the recommendation of authors).  More than one (or a combination of) attributes will predict malignancy. I would like to identify the top 3 features for the model.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idx="12" type="sldNum"/>
          </p:nvPr>
        </p:nvSpPr>
        <p:spPr>
          <a:xfrm>
            <a:off x="8070750" y="4866250"/>
            <a:ext cx="548700" cy="2772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8" name="Shape 228"/>
          <p:cNvSpPr txBox="1"/>
          <p:nvPr>
            <p:ph type="title"/>
          </p:nvPr>
        </p:nvSpPr>
        <p:spPr>
          <a:xfrm>
            <a:off x="459991" y="4242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Goals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479650" y="1541000"/>
            <a:ext cx="8235600" cy="29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Leverage many techniques from class (EDA, ML)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Identify best model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Demonstrate a credible approach - ensure I understand the big picture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b="1" lang="en"/>
              <a:t>Have fun!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idx="12" type="sldNum"/>
          </p:nvPr>
        </p:nvSpPr>
        <p:spPr>
          <a:xfrm>
            <a:off x="8070750" y="4866250"/>
            <a:ext cx="548700" cy="2772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35" name="Shape 235"/>
          <p:cNvSpPr txBox="1"/>
          <p:nvPr>
            <p:ph type="title"/>
          </p:nvPr>
        </p:nvSpPr>
        <p:spPr>
          <a:xfrm>
            <a:off x="459991" y="1194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Approach: Part 1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469450" y="1020525"/>
            <a:ext cx="3265800" cy="37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Initial clean up: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Changed M,B → 0,1 (2 approaches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Changed column names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Full Data Set (569 samples):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EDA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Random Forest with 30 features using the training set → select top 3 features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b="1" lang="en" sz="1000"/>
              <a:t>Random Forest with top 3 features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10 fold cross validation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lang="en" sz="1000"/>
              <a:t>Logistic Regression - statsmodels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Top 10 features from Random Forest + constant (reduction method) - </a:t>
            </a:r>
            <a:r>
              <a:rPr b="1" i="1" lang="en" sz="1000"/>
              <a:t>poor results due to multicolinearity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Start with best feature from Random forest + constant and add features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 rtl="0">
              <a:spcBef>
                <a:spcPts val="0"/>
              </a:spcBef>
              <a:buNone/>
            </a:pPr>
            <a:r>
              <a:rPr b="1" lang="en" sz="1000"/>
              <a:t>Logistic Regressions - scikit learn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Perform with features from the addition method on the </a:t>
            </a:r>
            <a:r>
              <a:rPr b="1" lang="en" sz="1000"/>
              <a:t>training set</a:t>
            </a:r>
          </a:p>
          <a:p>
            <a:pPr indent="-292100" lvl="0" marL="457200" rtl="0">
              <a:spcBef>
                <a:spcPts val="0"/>
              </a:spcBef>
              <a:buSzPct val="100000"/>
              <a:buChar char="-"/>
            </a:pPr>
            <a:r>
              <a:rPr lang="en" sz="1000"/>
              <a:t>Perform with features from the addition method on the </a:t>
            </a:r>
            <a:r>
              <a:rPr b="1" lang="en" sz="1000"/>
              <a:t>entire set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237" name="Shape 237"/>
          <p:cNvSpPr/>
          <p:nvPr/>
        </p:nvSpPr>
        <p:spPr>
          <a:xfrm>
            <a:off x="97300" y="12804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</a:t>
            </a:r>
          </a:p>
        </p:txBody>
      </p:sp>
      <p:sp>
        <p:nvSpPr>
          <p:cNvPr id="238" name="Shape 238"/>
          <p:cNvSpPr/>
          <p:nvPr/>
        </p:nvSpPr>
        <p:spPr>
          <a:xfrm>
            <a:off x="4112750" y="1689325"/>
            <a:ext cx="25311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- 70% df_train (398 samples)</a:t>
            </a:r>
          </a:p>
        </p:txBody>
      </p:sp>
      <p:sp>
        <p:nvSpPr>
          <p:cNvPr id="239" name="Shape 239"/>
          <p:cNvSpPr/>
          <p:nvPr/>
        </p:nvSpPr>
        <p:spPr>
          <a:xfrm>
            <a:off x="6703550" y="1689325"/>
            <a:ext cx="16443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Test - 30% df_test (171 samples)</a:t>
            </a:r>
          </a:p>
        </p:txBody>
      </p:sp>
      <p:sp>
        <p:nvSpPr>
          <p:cNvPr id="240" name="Shape 240"/>
          <p:cNvSpPr/>
          <p:nvPr/>
        </p:nvSpPr>
        <p:spPr>
          <a:xfrm>
            <a:off x="4112750" y="2146525"/>
            <a:ext cx="14085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- 60%</a:t>
            </a:r>
          </a:p>
        </p:txBody>
      </p:sp>
      <p:sp>
        <p:nvSpPr>
          <p:cNvPr id="241" name="Shape 241"/>
          <p:cNvSpPr/>
          <p:nvPr/>
        </p:nvSpPr>
        <p:spPr>
          <a:xfrm>
            <a:off x="5560550" y="2146525"/>
            <a:ext cx="10833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Test - 40%</a:t>
            </a:r>
          </a:p>
        </p:txBody>
      </p:sp>
      <p:sp>
        <p:nvSpPr>
          <p:cNvPr id="242" name="Shape 242"/>
          <p:cNvSpPr/>
          <p:nvPr/>
        </p:nvSpPr>
        <p:spPr>
          <a:xfrm>
            <a:off x="4112750" y="2603725"/>
            <a:ext cx="14085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- 60%</a:t>
            </a:r>
          </a:p>
        </p:txBody>
      </p:sp>
      <p:sp>
        <p:nvSpPr>
          <p:cNvPr id="243" name="Shape 243"/>
          <p:cNvSpPr/>
          <p:nvPr/>
        </p:nvSpPr>
        <p:spPr>
          <a:xfrm>
            <a:off x="5560550" y="2603725"/>
            <a:ext cx="10833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Test - 40%</a:t>
            </a:r>
          </a:p>
        </p:txBody>
      </p:sp>
      <p:sp>
        <p:nvSpPr>
          <p:cNvPr id="244" name="Shape 244"/>
          <p:cNvSpPr/>
          <p:nvPr/>
        </p:nvSpPr>
        <p:spPr>
          <a:xfrm>
            <a:off x="4112750" y="2908525"/>
            <a:ext cx="4235100" cy="2142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Random Forest - </a:t>
            </a:r>
            <a:r>
              <a:rPr lang="en" sz="1000"/>
              <a:t>10 fold cross validation</a:t>
            </a:r>
          </a:p>
        </p:txBody>
      </p:sp>
      <p:sp>
        <p:nvSpPr>
          <p:cNvPr id="245" name="Shape 245"/>
          <p:cNvSpPr/>
          <p:nvPr/>
        </p:nvSpPr>
        <p:spPr>
          <a:xfrm>
            <a:off x="97300" y="23472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</a:t>
            </a:r>
          </a:p>
        </p:txBody>
      </p:sp>
      <p:sp>
        <p:nvSpPr>
          <p:cNvPr id="246" name="Shape 246"/>
          <p:cNvSpPr/>
          <p:nvPr/>
        </p:nvSpPr>
        <p:spPr>
          <a:xfrm>
            <a:off x="97300" y="31854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</a:t>
            </a:r>
          </a:p>
        </p:txBody>
      </p:sp>
      <p:sp>
        <p:nvSpPr>
          <p:cNvPr id="247" name="Shape 247"/>
          <p:cNvSpPr/>
          <p:nvPr/>
        </p:nvSpPr>
        <p:spPr>
          <a:xfrm>
            <a:off x="97300" y="43284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5</a:t>
            </a:r>
          </a:p>
        </p:txBody>
      </p:sp>
      <p:sp>
        <p:nvSpPr>
          <p:cNvPr id="248" name="Shape 248"/>
          <p:cNvSpPr/>
          <p:nvPr/>
        </p:nvSpPr>
        <p:spPr>
          <a:xfrm>
            <a:off x="4112750" y="3365725"/>
            <a:ext cx="25311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- 70% df_train (398 samples)</a:t>
            </a:r>
          </a:p>
        </p:txBody>
      </p:sp>
      <p:sp>
        <p:nvSpPr>
          <p:cNvPr id="249" name="Shape 249"/>
          <p:cNvSpPr/>
          <p:nvPr/>
        </p:nvSpPr>
        <p:spPr>
          <a:xfrm>
            <a:off x="4112750" y="3899125"/>
            <a:ext cx="25311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- 70% df_train (398 samples)</a:t>
            </a:r>
          </a:p>
        </p:txBody>
      </p:sp>
      <p:sp>
        <p:nvSpPr>
          <p:cNvPr id="250" name="Shape 250"/>
          <p:cNvSpPr/>
          <p:nvPr/>
        </p:nvSpPr>
        <p:spPr>
          <a:xfrm>
            <a:off x="4112750" y="4356325"/>
            <a:ext cx="25311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- 70% df_train (398 samples)</a:t>
            </a:r>
          </a:p>
        </p:txBody>
      </p:sp>
      <p:sp>
        <p:nvSpPr>
          <p:cNvPr id="251" name="Shape 251"/>
          <p:cNvSpPr/>
          <p:nvPr/>
        </p:nvSpPr>
        <p:spPr>
          <a:xfrm>
            <a:off x="4112750" y="4737325"/>
            <a:ext cx="4235100" cy="2142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Logistic Regression - </a:t>
            </a:r>
            <a:r>
              <a:rPr lang="en" sz="1000"/>
              <a:t>10 fold cross validation</a:t>
            </a:r>
          </a:p>
        </p:txBody>
      </p:sp>
      <p:cxnSp>
        <p:nvCxnSpPr>
          <p:cNvPr id="252" name="Shape 252"/>
          <p:cNvCxnSpPr/>
          <p:nvPr/>
        </p:nvCxnSpPr>
        <p:spPr>
          <a:xfrm>
            <a:off x="7000875" y="2694225"/>
            <a:ext cx="1989900" cy="0"/>
          </a:xfrm>
          <a:prstGeom prst="straightConnector1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53" name="Shape 253"/>
          <p:cNvCxnSpPr/>
          <p:nvPr/>
        </p:nvCxnSpPr>
        <p:spPr>
          <a:xfrm>
            <a:off x="7000875" y="4446825"/>
            <a:ext cx="1989900" cy="0"/>
          </a:xfrm>
          <a:prstGeom prst="straightConnector1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4" name="Shape 254"/>
          <p:cNvSpPr txBox="1"/>
          <p:nvPr/>
        </p:nvSpPr>
        <p:spPr>
          <a:xfrm>
            <a:off x="6990675" y="2397575"/>
            <a:ext cx="1989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000">
                <a:solidFill>
                  <a:srgbClr val="0B5394"/>
                </a:solidFill>
              </a:rPr>
              <a:t>Features to KNN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6990675" y="3997775"/>
            <a:ext cx="1989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" sz="1000">
                <a:solidFill>
                  <a:srgbClr val="0B5394"/>
                </a:solidFill>
              </a:rPr>
              <a:t>Features to KNN (if different than above</a:t>
            </a:r>
          </a:p>
        </p:txBody>
      </p:sp>
      <p:sp>
        <p:nvSpPr>
          <p:cNvPr id="256" name="Shape 256"/>
          <p:cNvSpPr/>
          <p:nvPr/>
        </p:nvSpPr>
        <p:spPr>
          <a:xfrm>
            <a:off x="97300" y="18900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>
            <p:ph idx="12" type="sldNum"/>
          </p:nvPr>
        </p:nvSpPr>
        <p:spPr>
          <a:xfrm>
            <a:off x="8070750" y="4866250"/>
            <a:ext cx="548700" cy="2772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62" name="Shape 262"/>
          <p:cNvSpPr txBox="1"/>
          <p:nvPr>
            <p:ph type="title"/>
          </p:nvPr>
        </p:nvSpPr>
        <p:spPr>
          <a:xfrm>
            <a:off x="459991" y="1194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Approach: Part 2 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540875" y="1265475"/>
            <a:ext cx="21738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Top 3 features from Random Forest </a:t>
            </a:r>
          </a:p>
          <a:p>
            <a:pPr lvl="0">
              <a:spcBef>
                <a:spcPts val="0"/>
              </a:spcBef>
              <a:buNone/>
            </a:pPr>
            <a:r>
              <a:rPr lang="en" sz="1000"/>
              <a:t>+ 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Top 3 features Logistic Regression Addition method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264" name="Shape 264"/>
          <p:cNvSpPr txBox="1"/>
          <p:nvPr/>
        </p:nvSpPr>
        <p:spPr>
          <a:xfrm>
            <a:off x="540875" y="1951275"/>
            <a:ext cx="21738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265" name="Shape 265"/>
          <p:cNvSpPr/>
          <p:nvPr/>
        </p:nvSpPr>
        <p:spPr>
          <a:xfrm>
            <a:off x="2714625" y="1265475"/>
            <a:ext cx="296100" cy="8163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" name="Shape 266"/>
          <p:cNvSpPr/>
          <p:nvPr/>
        </p:nvSpPr>
        <p:spPr>
          <a:xfrm>
            <a:off x="4112750" y="927325"/>
            <a:ext cx="25311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- 70% df_train (398 samples)</a:t>
            </a:r>
          </a:p>
        </p:txBody>
      </p:sp>
      <p:sp>
        <p:nvSpPr>
          <p:cNvPr id="267" name="Shape 267"/>
          <p:cNvSpPr/>
          <p:nvPr/>
        </p:nvSpPr>
        <p:spPr>
          <a:xfrm>
            <a:off x="6703550" y="927325"/>
            <a:ext cx="16443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Test - 30% df_test (171 samples)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540875" y="884475"/>
            <a:ext cx="21738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Full data set (569 samples)</a:t>
            </a:r>
          </a:p>
        </p:txBody>
      </p:sp>
      <p:sp>
        <p:nvSpPr>
          <p:cNvPr id="269" name="Shape 269"/>
          <p:cNvSpPr/>
          <p:nvPr/>
        </p:nvSpPr>
        <p:spPr>
          <a:xfrm>
            <a:off x="4112750" y="1384525"/>
            <a:ext cx="12552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Train - 50%</a:t>
            </a:r>
          </a:p>
        </p:txBody>
      </p:sp>
      <p:sp>
        <p:nvSpPr>
          <p:cNvPr id="270" name="Shape 270"/>
          <p:cNvSpPr/>
          <p:nvPr/>
        </p:nvSpPr>
        <p:spPr>
          <a:xfrm>
            <a:off x="5408150" y="1384525"/>
            <a:ext cx="1255200" cy="214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Test</a:t>
            </a:r>
            <a:r>
              <a:rPr lang="en" sz="1000"/>
              <a:t> - 50%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540875" y="2484675"/>
            <a:ext cx="21738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Run 10 fold cross validation on best of these two models across entire dataset   </a:t>
            </a:r>
          </a:p>
        </p:txBody>
      </p:sp>
      <p:sp>
        <p:nvSpPr>
          <p:cNvPr id="272" name="Shape 272"/>
          <p:cNvSpPr/>
          <p:nvPr/>
        </p:nvSpPr>
        <p:spPr>
          <a:xfrm>
            <a:off x="4112750" y="2603725"/>
            <a:ext cx="4235100" cy="2142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KNN - </a:t>
            </a:r>
            <a:r>
              <a:rPr lang="en" sz="1000"/>
              <a:t>10 fold cross validation x 2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540875" y="3551475"/>
            <a:ext cx="2173800" cy="5001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Select the best model and develop a prediction matrix </a:t>
            </a:r>
          </a:p>
        </p:txBody>
      </p:sp>
      <p:sp>
        <p:nvSpPr>
          <p:cNvPr id="274" name="Shape 274"/>
          <p:cNvSpPr/>
          <p:nvPr/>
        </p:nvSpPr>
        <p:spPr>
          <a:xfrm>
            <a:off x="97300" y="37188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7</a:t>
            </a:r>
          </a:p>
        </p:txBody>
      </p:sp>
      <p:sp>
        <p:nvSpPr>
          <p:cNvPr id="275" name="Shape 275"/>
          <p:cNvSpPr/>
          <p:nvPr/>
        </p:nvSpPr>
        <p:spPr>
          <a:xfrm>
            <a:off x="97300" y="1585225"/>
            <a:ext cx="367500" cy="3471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/>
          <p:nvPr>
            <p:ph idx="12" type="sldNum"/>
          </p:nvPr>
        </p:nvSpPr>
        <p:spPr>
          <a:xfrm>
            <a:off x="8070750" y="4866250"/>
            <a:ext cx="548700" cy="277200"/>
          </a:xfrm>
          <a:prstGeom prst="rect">
            <a:avLst/>
          </a:prstGeom>
        </p:spPr>
        <p:txBody>
          <a:bodyPr anchorCtr="0" anchor="ctr" bIns="83425" lIns="83425" rIns="83425" tIns="83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81" name="Shape 281"/>
          <p:cNvSpPr txBox="1"/>
          <p:nvPr>
            <p:ph type="title"/>
          </p:nvPr>
        </p:nvSpPr>
        <p:spPr>
          <a:xfrm>
            <a:off x="459991" y="424243"/>
            <a:ext cx="8229600" cy="857400"/>
          </a:xfrm>
          <a:prstGeom prst="rect">
            <a:avLst/>
          </a:prstGeom>
        </p:spPr>
        <p:txBody>
          <a:bodyPr anchorCtr="0" anchor="t" bIns="92225" lIns="92225" rIns="92225" tIns="922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Next Steps</a:t>
            </a:r>
          </a:p>
        </p:txBody>
      </p:sp>
      <p:sp>
        <p:nvSpPr>
          <p:cNvPr id="282" name="Shape 282"/>
          <p:cNvSpPr txBox="1"/>
          <p:nvPr/>
        </p:nvSpPr>
        <p:spPr>
          <a:xfrm>
            <a:off x="459250" y="1469575"/>
            <a:ext cx="82152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 txBox="1"/>
          <p:nvPr/>
        </p:nvSpPr>
        <p:spPr>
          <a:xfrm>
            <a:off x="500075" y="1867575"/>
            <a:ext cx="8119500" cy="26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Finish writing the code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Start the notebook over from scratch.  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i="1" lang="en"/>
              <a:t>May need two versions of original train and test data set given formatting needs for models/graphing the classifier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Complete this deck with the outcomes, EDA graphs, etc.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Compare the outcome with the authors’ and Kaggle outcomes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Current Notebook: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erily Gener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lobal Brand Studio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